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Source Sans 3" panose="020B0604020202020204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-1254" y="-57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110BA-9BBF-4EAA-B7AA-DF55DEAC3709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C1CFC-0750-4AE4-B7D2-F303BBF20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2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50198" y="1921550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2D2E34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Стратегический план развития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50198" y="3694271"/>
            <a:ext cx="7416403" cy="1682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КГУ «Карагандинский профессионально-технический колледж»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7814429" y="5747147"/>
            <a:ext cx="4487823" cy="560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на 2024-2027 годы</a:t>
            </a:r>
            <a:endParaRPr lang="en-US" sz="35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35" y="1942048"/>
            <a:ext cx="3826432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77433" y="1406366"/>
            <a:ext cx="8075414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 err="1" smtClean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Содержание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2601278"/>
            <a:ext cx="246817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3798" y="2990255"/>
            <a:ext cx="4136350" cy="30480"/>
          </a:xfrm>
          <a:prstGeom prst="rect">
            <a:avLst/>
          </a:prstGeom>
          <a:solidFill>
            <a:srgbClr val="2D2E34"/>
          </a:solidFill>
          <a:ln/>
        </p:spPr>
      </p:sp>
      <p:sp>
        <p:nvSpPr>
          <p:cNvPr id="5" name="Text 3"/>
          <p:cNvSpPr/>
          <p:nvPr/>
        </p:nvSpPr>
        <p:spPr>
          <a:xfrm>
            <a:off x="863798" y="3174563"/>
            <a:ext cx="289095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Миссия и Видение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3798" y="3673197"/>
            <a:ext cx="4136350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Наши устремления и ценности.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5246965" y="2601278"/>
            <a:ext cx="246817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246965" y="2990255"/>
            <a:ext cx="4136350" cy="30480"/>
          </a:xfrm>
          <a:prstGeom prst="rect">
            <a:avLst/>
          </a:prstGeom>
          <a:solidFill>
            <a:srgbClr val="2D2E34"/>
          </a:solidFill>
          <a:ln/>
        </p:spPr>
      </p:sp>
      <p:sp>
        <p:nvSpPr>
          <p:cNvPr id="9" name="Text 7"/>
          <p:cNvSpPr/>
          <p:nvPr/>
        </p:nvSpPr>
        <p:spPr>
          <a:xfrm>
            <a:off x="5246965" y="3174563"/>
            <a:ext cx="405931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Анализ текущей ситуации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46965" y="3673197"/>
            <a:ext cx="4136350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Внешняя и внутренняя среда, SWOT-анализ, тенденции.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30132" y="2601278"/>
            <a:ext cx="246817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9630132" y="2990255"/>
            <a:ext cx="4136350" cy="30480"/>
          </a:xfrm>
          <a:prstGeom prst="rect">
            <a:avLst/>
          </a:prstGeom>
          <a:solidFill>
            <a:srgbClr val="2D2E34"/>
          </a:solidFill>
          <a:ln/>
        </p:spPr>
      </p:sp>
      <p:sp>
        <p:nvSpPr>
          <p:cNvPr id="13" name="Text 11"/>
          <p:cNvSpPr/>
          <p:nvPr/>
        </p:nvSpPr>
        <p:spPr>
          <a:xfrm>
            <a:off x="9630132" y="3174563"/>
            <a:ext cx="4136350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Стратегические направления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30132" y="4023836"/>
            <a:ext cx="4136350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Цели, задачи, индикаторы и результаты.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63798" y="5196007"/>
            <a:ext cx="246817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04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63798" y="5584984"/>
            <a:ext cx="6327934" cy="30480"/>
          </a:xfrm>
          <a:prstGeom prst="rect">
            <a:avLst/>
          </a:prstGeom>
          <a:solidFill>
            <a:srgbClr val="2D2E34"/>
          </a:solidFill>
          <a:ln/>
        </p:spPr>
      </p:sp>
      <p:sp>
        <p:nvSpPr>
          <p:cNvPr id="17" name="Text 15"/>
          <p:cNvSpPr/>
          <p:nvPr/>
        </p:nvSpPr>
        <p:spPr>
          <a:xfrm>
            <a:off x="863798" y="5769293"/>
            <a:ext cx="335911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Стратегическая карта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63798" y="6267926"/>
            <a:ext cx="6327934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Визуализация ключевых аспектов стратегии.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438549" y="5196007"/>
            <a:ext cx="246817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05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7438549" y="5584984"/>
            <a:ext cx="6327934" cy="30480"/>
          </a:xfrm>
          <a:prstGeom prst="rect">
            <a:avLst/>
          </a:prstGeom>
          <a:solidFill>
            <a:srgbClr val="2D2E34"/>
          </a:solidFill>
          <a:ln/>
        </p:spPr>
      </p:sp>
      <p:sp>
        <p:nvSpPr>
          <p:cNvPr id="21" name="Text 19"/>
          <p:cNvSpPr/>
          <p:nvPr/>
        </p:nvSpPr>
        <p:spPr>
          <a:xfrm>
            <a:off x="7438549" y="5769293"/>
            <a:ext cx="327529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Управление рисками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438549" y="6267926"/>
            <a:ext cx="6327934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Идентификация и митигация потенциальных угроз.</a:t>
            </a:r>
            <a:endParaRPr lang="en-US" sz="19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3643" y="450652"/>
            <a:ext cx="7435215" cy="3724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Миссия и Видение: Формирование Будущего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73643" y="1150739"/>
            <a:ext cx="1787962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2400" b="1" dirty="0"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Наша Миссия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73643" y="1505307"/>
            <a:ext cx="6581656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400" dirty="0"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Внешняя: Подготовка высококвалифицированных специалистов в области цифровизации и дизайна, способных внедрять инновации и вносить вклад в цифровую трансформацию.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73643" y="2311993"/>
            <a:ext cx="6581656" cy="659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400" dirty="0"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Внутренняя: Создание динамичного образовательного пространства, где коммерциализация является важным элементом развития сообщества студентов и преподавателей.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482721" y="1150739"/>
            <a:ext cx="1787962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2400" b="1" dirty="0"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Наше Видение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482721" y="1505307"/>
            <a:ext cx="6581656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Стать ведущим образовательным учреждением в области цифровизации, признанным за инновационные программы, передовые методы обучения и активное внедрение технологий.</a:t>
            </a:r>
            <a:endParaRPr lang="en-US" sz="14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721" y="2045851"/>
            <a:ext cx="5265301" cy="526530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70214" y="6528991"/>
            <a:ext cx="2884527" cy="186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b="1" dirty="0"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Концептуальная модель колледжа: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77835" y="7155022"/>
            <a:ext cx="13286542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Обеспечение личностно-ориентированного образования, создание условий для саморазвития, охрана здоровья студентов, психолого-педагогическая помощь, развитие ИКТ-культуры и модернизация материально-технической базы.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88883" y="6486168"/>
            <a:ext cx="15240" cy="1119783"/>
          </a:xfrm>
          <a:prstGeom prst="rect">
            <a:avLst/>
          </a:prstGeom>
          <a:solidFill>
            <a:srgbClr val="2D2E34"/>
          </a:solidFill>
          <a:ln/>
        </p:spPr>
      </p:sp>
      <p:sp>
        <p:nvSpPr>
          <p:cNvPr id="12" name="Скругленный прямоугольник 11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815340"/>
            <a:ext cx="10710624" cy="560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Анализ Текущей Ситуации: Внешняя Среда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863798" y="1771174"/>
            <a:ext cx="12902803" cy="8886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Деятельность Карагандинского профессионально-технического колледжа регулируется ключевыми нормативными документами Республики Казахстан, включая Конституцию, Закон «Об образовании» и Государственный общеобязательный стандарт технического и профессионального образования.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863798" y="2881908"/>
            <a:ext cx="12902803" cy="1115497"/>
          </a:xfrm>
          <a:prstGeom prst="roundRect">
            <a:avLst>
              <a:gd name="adj" fmla="val 2655"/>
            </a:avLst>
          </a:prstGeom>
          <a:solidFill>
            <a:srgbClr val="B6D6FC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204" y="3161586"/>
            <a:ext cx="246817" cy="19740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5426" y="3128605"/>
            <a:ext cx="12063770" cy="592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Лицензия:</a:t>
            </a: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Колледж осуществляет образовательную деятельность на основании Государственной лицензии № 13007969 от 20.05.2013 (постоянная) и Устава КГКП КПТК, утвержденного 16.01.2024.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63798" y="4293513"/>
            <a:ext cx="6501765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Основные направления подготовки кадров: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863798" y="4926211"/>
            <a:ext cx="12902803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Парикмахерское искусство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63798" y="5291495"/>
            <a:ext cx="12902803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Документационное обеспечение управления и архивоведение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63798" y="5656778"/>
            <a:ext cx="12902803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Электрооборудование (по видам и отраслям)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63798" y="6022062"/>
            <a:ext cx="12902803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Вычислительная техника и информационные сети (по видам)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863798" y="6387346"/>
            <a:ext cx="12902803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Цифровая техника (по видам)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863798" y="6752630"/>
            <a:ext cx="12902803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Издательское дело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63798" y="7117913"/>
            <a:ext cx="12902803" cy="296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Программное обеспечение (по видам)</a:t>
            </a:r>
            <a:endParaRPr lang="en-US" sz="155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795933"/>
            <a:ext cx="7416403" cy="1192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Анализ Текущей Ситуации: Внутренняя Среда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863798" y="2512457"/>
            <a:ext cx="3452336" cy="715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Материально-техническая база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63798" y="3437334"/>
            <a:ext cx="3452336" cy="629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6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Учебный корпус общей площадью 2466,8 кв.м.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863798" y="4140041"/>
            <a:ext cx="3452336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6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Учебная площадь: 1330,4 кв.м.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863798" y="4528066"/>
            <a:ext cx="3452336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6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Оборудование кабинетов по ряду дисциплин составляет 100% от обязательного перечня.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63798" y="5545455"/>
            <a:ext cx="3452336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6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Ежегодное укрепление и обновление материально-технической базы.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4835485" y="2512457"/>
            <a:ext cx="3452336" cy="715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Обеспечение учебного процесса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4835485" y="3437334"/>
            <a:ext cx="3452336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6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Каждый кабинет оснащен необходимой мебелью и оборудованием.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4835485" y="4454723"/>
            <a:ext cx="3452336" cy="1258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6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Ведется документация: паспорт и план кабинета, перечень оборудования, расписание, журнал ТБ.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4835485" y="5786795"/>
            <a:ext cx="3452336" cy="157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6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Учебный корпус, построенный в 1948 году, регулярно модернизируется для соответствия современным стандартам.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6653" y="665202"/>
            <a:ext cx="9677995" cy="446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Динамика численности обучающихся (2022-2027)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46653" y="1426250"/>
            <a:ext cx="12937093" cy="707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Представленные данные демонстрируют изменения в количестве обучающихся по ключевым специальностям, а также показатели вовлеченности в дуальное образование и трудоустройство. Особое внимание уделяется подготовке по рабочим квалификациям и специальностям среднего звена, что отражает стремление колледжа соответствовать потребностям рынка труда.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53" y="2310646"/>
            <a:ext cx="8409027" cy="423731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057751" y="6547961"/>
            <a:ext cx="157163" cy="157163"/>
          </a:xfrm>
          <a:prstGeom prst="roundRect">
            <a:avLst>
              <a:gd name="adj" fmla="val 11636"/>
            </a:avLst>
          </a:prstGeom>
          <a:solidFill>
            <a:srgbClr val="232429"/>
          </a:solidFill>
          <a:ln/>
        </p:spPr>
      </p:sp>
      <p:sp>
        <p:nvSpPr>
          <p:cNvPr id="6" name="Text 3"/>
          <p:cNvSpPr/>
          <p:nvPr/>
        </p:nvSpPr>
        <p:spPr>
          <a:xfrm>
            <a:off x="1275874" y="6547961"/>
            <a:ext cx="2272189" cy="157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Общее количество обучающихся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000500" y="6547961"/>
            <a:ext cx="157163" cy="157163"/>
          </a:xfrm>
          <a:prstGeom prst="roundRect">
            <a:avLst>
              <a:gd name="adj" fmla="val 11636"/>
            </a:avLst>
          </a:prstGeom>
          <a:solidFill>
            <a:srgbClr val="464851"/>
          </a:solidFill>
          <a:ln/>
        </p:spPr>
      </p:sp>
      <p:sp>
        <p:nvSpPr>
          <p:cNvPr id="8" name="Text 5"/>
          <p:cNvSpPr/>
          <p:nvPr/>
        </p:nvSpPr>
        <p:spPr>
          <a:xfrm>
            <a:off x="4218623" y="6547961"/>
            <a:ext cx="1883212" cy="157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Программное обеспечение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554272" y="6547961"/>
            <a:ext cx="157163" cy="157163"/>
          </a:xfrm>
          <a:prstGeom prst="roundRect">
            <a:avLst>
              <a:gd name="adj" fmla="val 11636"/>
            </a:avLst>
          </a:prstGeom>
          <a:solidFill>
            <a:srgbClr val="696B79"/>
          </a:solidFill>
          <a:ln/>
        </p:spPr>
      </p:sp>
      <p:sp>
        <p:nvSpPr>
          <p:cNvPr id="10" name="Text 7"/>
          <p:cNvSpPr/>
          <p:nvPr/>
        </p:nvSpPr>
        <p:spPr>
          <a:xfrm>
            <a:off x="6772394" y="6547961"/>
            <a:ext cx="1871663" cy="157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Парикмахерское искусство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46653" y="7196495"/>
            <a:ext cx="12937093" cy="471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Также отмечается стабильный рост числа заключенных договоров с предприятиями и организациями, а также увеличение доли педагогов, прошедших стажировку, что говорит о высоком качестве подготовки специалистов.</a:t>
            </a:r>
            <a:endParaRPr lang="en-US" sz="12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935355"/>
            <a:ext cx="11045071" cy="4557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Показатели занятости и трудоустройства выпускников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863798" y="1712000"/>
            <a:ext cx="12902803" cy="481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Представленные данные отражают плановые показатели занятости и трудоустройства выпускников колледжа по основным специальностям на период с 2022 по 2027 год. Общая тенденция к увеличению процента трудоустройства свидетельствует об эффективности образовательных программ и востребованности выпускников на рынке труда.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863798" y="2373868"/>
            <a:ext cx="12902803" cy="4499134"/>
          </a:xfrm>
          <a:prstGeom prst="roundRect">
            <a:avLst>
              <a:gd name="adj" fmla="val 53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1418" y="2381488"/>
            <a:ext cx="12887563" cy="4483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031915" y="2485311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Показатели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479506" y="2485311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2022-2023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768239" y="2485311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2023-2024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0056971" y="2485311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2024-2025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1345704" y="2485311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2025-2026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2634436" y="2485311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2026-2027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71418" y="2829878"/>
            <a:ext cx="12887563" cy="4483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31915" y="2933700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Показатели занятости и трудоустройства выпускников колледжа по специальности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479506" y="2933700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100%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768239" y="2933700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79%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0056971" y="2933700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84%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345704" y="2933700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87%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2634436" y="2933700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89%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71418" y="3278267"/>
            <a:ext cx="12887563" cy="4483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031915" y="3382089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Парикмахерское искусство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479506" y="338208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100%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768239" y="338208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54%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0056971" y="338208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82%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345704" y="338208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83%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12634436" y="3382089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84%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871418" y="3726656"/>
            <a:ext cx="12887563" cy="4483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1031915" y="3830479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Документационное обеспечение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7479506" y="383047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-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8768239" y="383047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-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0056971" y="383047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75%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11345704" y="3830479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-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12634436" y="3830479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-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871418" y="4175046"/>
            <a:ext cx="12887563" cy="4483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1031915" y="4278868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Электрооборудование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7479506" y="4278868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100%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8768239" y="4278868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100%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10056971" y="4278868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95%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1345704" y="4278868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95%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12634436" y="4278868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-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871418" y="4623435"/>
            <a:ext cx="12887563" cy="4483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1031915" y="4727257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Вычислительная техника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7479506" y="472725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100%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8768239" y="472725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82%</a:t>
            </a:r>
            <a:endParaRPr lang="en-US" sz="1250" dirty="0"/>
          </a:p>
        </p:txBody>
      </p:sp>
      <p:sp>
        <p:nvSpPr>
          <p:cNvPr id="44" name="Text 42"/>
          <p:cNvSpPr/>
          <p:nvPr/>
        </p:nvSpPr>
        <p:spPr>
          <a:xfrm>
            <a:off x="10056971" y="472725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90%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11345704" y="472725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92%</a:t>
            </a:r>
            <a:endParaRPr lang="en-US" sz="1250" dirty="0"/>
          </a:p>
        </p:txBody>
      </p:sp>
      <p:sp>
        <p:nvSpPr>
          <p:cNvPr id="46" name="Text 44"/>
          <p:cNvSpPr/>
          <p:nvPr/>
        </p:nvSpPr>
        <p:spPr>
          <a:xfrm>
            <a:off x="12634436" y="4727257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94%</a:t>
            </a:r>
            <a:endParaRPr lang="en-US" sz="1250" dirty="0"/>
          </a:p>
        </p:txBody>
      </p:sp>
      <p:sp>
        <p:nvSpPr>
          <p:cNvPr id="47" name="Shape 45"/>
          <p:cNvSpPr/>
          <p:nvPr/>
        </p:nvSpPr>
        <p:spPr>
          <a:xfrm>
            <a:off x="871418" y="5071824"/>
            <a:ext cx="12887563" cy="4483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48" name="Text 46"/>
          <p:cNvSpPr/>
          <p:nvPr/>
        </p:nvSpPr>
        <p:spPr>
          <a:xfrm>
            <a:off x="1031915" y="5175647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Цифровая техника</a:t>
            </a:r>
            <a:endParaRPr lang="en-US" sz="1250" dirty="0"/>
          </a:p>
        </p:txBody>
      </p:sp>
      <p:sp>
        <p:nvSpPr>
          <p:cNvPr id="49" name="Text 47"/>
          <p:cNvSpPr/>
          <p:nvPr/>
        </p:nvSpPr>
        <p:spPr>
          <a:xfrm>
            <a:off x="7479506" y="517564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-</a:t>
            </a:r>
            <a:endParaRPr lang="en-US" sz="1250" dirty="0"/>
          </a:p>
        </p:txBody>
      </p:sp>
      <p:sp>
        <p:nvSpPr>
          <p:cNvPr id="50" name="Text 48"/>
          <p:cNvSpPr/>
          <p:nvPr/>
        </p:nvSpPr>
        <p:spPr>
          <a:xfrm>
            <a:off x="8768239" y="517564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-</a:t>
            </a:r>
            <a:endParaRPr lang="en-US" sz="1250" dirty="0"/>
          </a:p>
        </p:txBody>
      </p:sp>
      <p:sp>
        <p:nvSpPr>
          <p:cNvPr id="51" name="Text 49"/>
          <p:cNvSpPr/>
          <p:nvPr/>
        </p:nvSpPr>
        <p:spPr>
          <a:xfrm>
            <a:off x="10056971" y="517564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82%</a:t>
            </a:r>
            <a:endParaRPr lang="en-US" sz="1250" dirty="0"/>
          </a:p>
        </p:txBody>
      </p:sp>
      <p:sp>
        <p:nvSpPr>
          <p:cNvPr id="52" name="Text 50"/>
          <p:cNvSpPr/>
          <p:nvPr/>
        </p:nvSpPr>
        <p:spPr>
          <a:xfrm>
            <a:off x="11345704" y="5175647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83%</a:t>
            </a:r>
            <a:endParaRPr lang="en-US" sz="1250" dirty="0"/>
          </a:p>
        </p:txBody>
      </p:sp>
      <p:sp>
        <p:nvSpPr>
          <p:cNvPr id="53" name="Text 51"/>
          <p:cNvSpPr/>
          <p:nvPr/>
        </p:nvSpPr>
        <p:spPr>
          <a:xfrm>
            <a:off x="12634436" y="5175647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85%</a:t>
            </a:r>
            <a:endParaRPr lang="en-US" sz="1250" dirty="0"/>
          </a:p>
        </p:txBody>
      </p:sp>
      <p:sp>
        <p:nvSpPr>
          <p:cNvPr id="54" name="Shape 52"/>
          <p:cNvSpPr/>
          <p:nvPr/>
        </p:nvSpPr>
        <p:spPr>
          <a:xfrm>
            <a:off x="871418" y="5520214"/>
            <a:ext cx="12887563" cy="4483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55" name="Text 53"/>
          <p:cNvSpPr/>
          <p:nvPr/>
        </p:nvSpPr>
        <p:spPr>
          <a:xfrm>
            <a:off x="1031915" y="5624036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Издательское дело</a:t>
            </a:r>
            <a:endParaRPr lang="en-US" sz="1250" dirty="0"/>
          </a:p>
        </p:txBody>
      </p:sp>
      <p:sp>
        <p:nvSpPr>
          <p:cNvPr id="56" name="Text 54"/>
          <p:cNvSpPr/>
          <p:nvPr/>
        </p:nvSpPr>
        <p:spPr>
          <a:xfrm>
            <a:off x="7479506" y="562403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100%</a:t>
            </a:r>
            <a:endParaRPr lang="en-US" sz="1250" dirty="0"/>
          </a:p>
        </p:txBody>
      </p:sp>
      <p:sp>
        <p:nvSpPr>
          <p:cNvPr id="57" name="Text 55"/>
          <p:cNvSpPr/>
          <p:nvPr/>
        </p:nvSpPr>
        <p:spPr>
          <a:xfrm>
            <a:off x="8768239" y="562403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82%</a:t>
            </a:r>
            <a:endParaRPr lang="en-US" sz="1250" dirty="0"/>
          </a:p>
        </p:txBody>
      </p:sp>
      <p:sp>
        <p:nvSpPr>
          <p:cNvPr id="58" name="Text 56"/>
          <p:cNvSpPr/>
          <p:nvPr/>
        </p:nvSpPr>
        <p:spPr>
          <a:xfrm>
            <a:off x="10056971" y="562403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92%</a:t>
            </a:r>
            <a:endParaRPr lang="en-US" sz="1250" dirty="0"/>
          </a:p>
        </p:txBody>
      </p:sp>
      <p:sp>
        <p:nvSpPr>
          <p:cNvPr id="59" name="Text 57"/>
          <p:cNvSpPr/>
          <p:nvPr/>
        </p:nvSpPr>
        <p:spPr>
          <a:xfrm>
            <a:off x="11345704" y="562403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93%</a:t>
            </a:r>
            <a:endParaRPr lang="en-US" sz="1250" dirty="0"/>
          </a:p>
        </p:txBody>
      </p:sp>
      <p:sp>
        <p:nvSpPr>
          <p:cNvPr id="60" name="Text 58"/>
          <p:cNvSpPr/>
          <p:nvPr/>
        </p:nvSpPr>
        <p:spPr>
          <a:xfrm>
            <a:off x="12634436" y="5624036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95%</a:t>
            </a:r>
            <a:endParaRPr lang="en-US" sz="1250" dirty="0"/>
          </a:p>
        </p:txBody>
      </p:sp>
      <p:sp>
        <p:nvSpPr>
          <p:cNvPr id="61" name="Shape 59"/>
          <p:cNvSpPr/>
          <p:nvPr/>
        </p:nvSpPr>
        <p:spPr>
          <a:xfrm>
            <a:off x="871418" y="5968603"/>
            <a:ext cx="12887563" cy="4483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2" name="Text 60"/>
          <p:cNvSpPr/>
          <p:nvPr/>
        </p:nvSpPr>
        <p:spPr>
          <a:xfrm>
            <a:off x="1031915" y="6072426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Программное обеспечение</a:t>
            </a:r>
            <a:endParaRPr lang="en-US" sz="1250" dirty="0"/>
          </a:p>
        </p:txBody>
      </p:sp>
      <p:sp>
        <p:nvSpPr>
          <p:cNvPr id="63" name="Text 61"/>
          <p:cNvSpPr/>
          <p:nvPr/>
        </p:nvSpPr>
        <p:spPr>
          <a:xfrm>
            <a:off x="7479506" y="607242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100%</a:t>
            </a:r>
            <a:endParaRPr lang="en-US" sz="1250" dirty="0"/>
          </a:p>
        </p:txBody>
      </p:sp>
      <p:sp>
        <p:nvSpPr>
          <p:cNvPr id="64" name="Text 62"/>
          <p:cNvSpPr/>
          <p:nvPr/>
        </p:nvSpPr>
        <p:spPr>
          <a:xfrm>
            <a:off x="8768239" y="607242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78%</a:t>
            </a:r>
            <a:endParaRPr lang="en-US" sz="1250" dirty="0"/>
          </a:p>
        </p:txBody>
      </p:sp>
      <p:sp>
        <p:nvSpPr>
          <p:cNvPr id="65" name="Text 63"/>
          <p:cNvSpPr/>
          <p:nvPr/>
        </p:nvSpPr>
        <p:spPr>
          <a:xfrm>
            <a:off x="10056971" y="607242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80%</a:t>
            </a:r>
            <a:endParaRPr lang="en-US" sz="1250" dirty="0"/>
          </a:p>
        </p:txBody>
      </p:sp>
      <p:sp>
        <p:nvSpPr>
          <p:cNvPr id="66" name="Text 64"/>
          <p:cNvSpPr/>
          <p:nvPr/>
        </p:nvSpPr>
        <p:spPr>
          <a:xfrm>
            <a:off x="11345704" y="6072426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83%</a:t>
            </a:r>
            <a:endParaRPr lang="en-US" sz="1250" dirty="0"/>
          </a:p>
        </p:txBody>
      </p:sp>
      <p:sp>
        <p:nvSpPr>
          <p:cNvPr id="67" name="Text 65"/>
          <p:cNvSpPr/>
          <p:nvPr/>
        </p:nvSpPr>
        <p:spPr>
          <a:xfrm>
            <a:off x="12634436" y="6072426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85%</a:t>
            </a:r>
            <a:endParaRPr lang="en-US" sz="1250" dirty="0"/>
          </a:p>
        </p:txBody>
      </p:sp>
      <p:sp>
        <p:nvSpPr>
          <p:cNvPr id="68" name="Shape 66"/>
          <p:cNvSpPr/>
          <p:nvPr/>
        </p:nvSpPr>
        <p:spPr>
          <a:xfrm>
            <a:off x="871418" y="6416993"/>
            <a:ext cx="12887563" cy="4483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69" name="Text 67"/>
          <p:cNvSpPr/>
          <p:nvPr/>
        </p:nvSpPr>
        <p:spPr>
          <a:xfrm>
            <a:off x="1031915" y="6520815"/>
            <a:ext cx="6119217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Количество компьютеров в учебном процессе, ед.</a:t>
            </a:r>
            <a:endParaRPr lang="en-US" sz="1250" dirty="0"/>
          </a:p>
        </p:txBody>
      </p:sp>
      <p:sp>
        <p:nvSpPr>
          <p:cNvPr id="70" name="Text 68"/>
          <p:cNvSpPr/>
          <p:nvPr/>
        </p:nvSpPr>
        <p:spPr>
          <a:xfrm>
            <a:off x="7479506" y="6520815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177</a:t>
            </a:r>
            <a:endParaRPr lang="en-US" sz="1250" dirty="0"/>
          </a:p>
        </p:txBody>
      </p:sp>
      <p:sp>
        <p:nvSpPr>
          <p:cNvPr id="71" name="Text 69"/>
          <p:cNvSpPr/>
          <p:nvPr/>
        </p:nvSpPr>
        <p:spPr>
          <a:xfrm>
            <a:off x="8768239" y="6520815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177</a:t>
            </a:r>
            <a:endParaRPr lang="en-US" sz="1250" dirty="0"/>
          </a:p>
        </p:txBody>
      </p:sp>
      <p:sp>
        <p:nvSpPr>
          <p:cNvPr id="72" name="Text 70"/>
          <p:cNvSpPr/>
          <p:nvPr/>
        </p:nvSpPr>
        <p:spPr>
          <a:xfrm>
            <a:off x="10056971" y="6520815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180</a:t>
            </a:r>
            <a:endParaRPr lang="en-US" sz="1250" dirty="0"/>
          </a:p>
        </p:txBody>
      </p:sp>
      <p:sp>
        <p:nvSpPr>
          <p:cNvPr id="73" name="Text 71"/>
          <p:cNvSpPr/>
          <p:nvPr/>
        </p:nvSpPr>
        <p:spPr>
          <a:xfrm>
            <a:off x="11345704" y="6520815"/>
            <a:ext cx="96035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195</a:t>
            </a:r>
            <a:endParaRPr lang="en-US" sz="1250" dirty="0"/>
          </a:p>
        </p:txBody>
      </p:sp>
      <p:sp>
        <p:nvSpPr>
          <p:cNvPr id="74" name="Text 72"/>
          <p:cNvSpPr/>
          <p:nvPr/>
        </p:nvSpPr>
        <p:spPr>
          <a:xfrm>
            <a:off x="12634436" y="6520815"/>
            <a:ext cx="964168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210</a:t>
            </a:r>
            <a:endParaRPr lang="en-US" sz="1250" dirty="0"/>
          </a:p>
        </p:txBody>
      </p:sp>
      <p:sp>
        <p:nvSpPr>
          <p:cNvPr id="75" name="Text 73"/>
          <p:cNvSpPr/>
          <p:nvPr/>
        </p:nvSpPr>
        <p:spPr>
          <a:xfrm>
            <a:off x="863798" y="7053382"/>
            <a:ext cx="12902803" cy="24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Увеличение количества компьютеров в учебном процессе также подчеркивает стремление колледжа к модернизации образовательной среды.</a:t>
            </a:r>
            <a:endParaRPr lang="en-US" sz="1250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2251" y="677466"/>
            <a:ext cx="12374166" cy="629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SWOT-анализ: Оценка потенциала колледжа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569" y="1750814"/>
            <a:ext cx="11615261" cy="58133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9872" y="4279649"/>
            <a:ext cx="2181455" cy="593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Внешние угрозы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028664" y="7084066"/>
            <a:ext cx="2578149" cy="296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Возможности роста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877470" y="4427956"/>
            <a:ext cx="2181455" cy="296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Слабые стороны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740390" y="2004278"/>
            <a:ext cx="3141643" cy="296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Высокие преимущества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762433" y="5646684"/>
            <a:ext cx="2239473" cy="783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Возможности: доп. образование, ярмарки вакансий, партнёрства</a:t>
            </a:r>
            <a:endParaRPr lang="en-US" sz="10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550" y="5074125"/>
            <a:ext cx="324898" cy="32489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837357" y="5658287"/>
            <a:ext cx="2239473" cy="783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Угрозы: снижение набора, конкуренция, текучесть кадров</a:t>
            </a:r>
            <a:endParaRPr lang="en-US" sz="10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645" y="5081014"/>
            <a:ext cx="324897" cy="3248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837357" y="3381104"/>
            <a:ext cx="2239473" cy="1044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Слабые стороны: высокий % уязвимых учащихся, нет общежития</a:t>
            </a:r>
            <a:endParaRPr lang="en-US" sz="10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4645" y="2934369"/>
            <a:ext cx="324897" cy="3248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692813" y="3381104"/>
            <a:ext cx="2239473" cy="1044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Сильные стороны: профильное образование, выгодное расположение</a:t>
            </a:r>
            <a:endParaRPr lang="en-US" sz="10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0100" y="2934369"/>
            <a:ext cx="324898" cy="324898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757238"/>
            <a:ext cx="11302008" cy="525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Тенденции Развития Колледжа: Дорожная Карта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7303770" y="1653302"/>
            <a:ext cx="22860" cy="5818942"/>
          </a:xfrm>
          <a:prstGeom prst="roundRect">
            <a:avLst>
              <a:gd name="adj" fmla="val 121472"/>
            </a:avLst>
          </a:prstGeom>
          <a:solidFill>
            <a:srgbClr val="D8D4D4"/>
          </a:solidFill>
          <a:ln/>
        </p:spPr>
      </p:sp>
      <p:sp>
        <p:nvSpPr>
          <p:cNvPr id="4" name="Shape 2"/>
          <p:cNvSpPr/>
          <p:nvPr/>
        </p:nvSpPr>
        <p:spPr>
          <a:xfrm>
            <a:off x="6574512" y="1850112"/>
            <a:ext cx="555308" cy="22860"/>
          </a:xfrm>
          <a:prstGeom prst="roundRect">
            <a:avLst>
              <a:gd name="adj" fmla="val 121472"/>
            </a:avLst>
          </a:prstGeom>
          <a:solidFill>
            <a:srgbClr val="D8D4D4"/>
          </a:solidFill>
          <a:ln/>
        </p:spPr>
      </p:sp>
      <p:sp>
        <p:nvSpPr>
          <p:cNvPr id="5" name="Shape 3"/>
          <p:cNvSpPr/>
          <p:nvPr/>
        </p:nvSpPr>
        <p:spPr>
          <a:xfrm>
            <a:off x="7106960" y="1653302"/>
            <a:ext cx="416481" cy="416481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6" name="Text 4"/>
          <p:cNvSpPr/>
          <p:nvPr/>
        </p:nvSpPr>
        <p:spPr>
          <a:xfrm>
            <a:off x="7188994" y="1703784"/>
            <a:ext cx="252413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863798" y="1687949"/>
            <a:ext cx="5525810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2024 Год: Расширение и Переименование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63798" y="2429947"/>
            <a:ext cx="5525810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Открытие новых специальностей: </a:t>
            </a:r>
            <a:r>
              <a:rPr lang="en-US" sz="1450" dirty="0">
                <a:solidFill>
                  <a:srgbClr val="2D2E3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«Графический и мультимедийный дизайн»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63798" y="3050024"/>
            <a:ext cx="5525810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Внедрение экспериментальной программы для 10-11 классов.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63798" y="3392448"/>
            <a:ext cx="5525810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Переименование в КГКП «Карагандинский колледж цифровых технологий и дизайна»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63798" y="4012525"/>
            <a:ext cx="5525810" cy="83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Открытие квалификаций: </a:t>
            </a:r>
            <a:r>
              <a:rPr lang="en-US" sz="1450" dirty="0">
                <a:solidFill>
                  <a:srgbClr val="2D2E3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«Техник сетевого и системного администрирования»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1450" dirty="0">
                <a:solidFill>
                  <a:srgbClr val="2D2E3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«Техник по сопровождению и тестированию ПО»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500580" y="2960727"/>
            <a:ext cx="555308" cy="22860"/>
          </a:xfrm>
          <a:prstGeom prst="roundRect">
            <a:avLst>
              <a:gd name="adj" fmla="val 121472"/>
            </a:avLst>
          </a:prstGeom>
          <a:solidFill>
            <a:srgbClr val="D8D4D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06960" y="2763917"/>
            <a:ext cx="416481" cy="416481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7188994" y="2814399"/>
            <a:ext cx="252413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8240792" y="2798564"/>
            <a:ext cx="533709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2025 Год: Стратегическое Партнерство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8240792" y="3225046"/>
            <a:ext cx="5525810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Рассмотрение сотрудничества с </a:t>
            </a:r>
            <a:r>
              <a:rPr lang="en-US" sz="14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АО «Казахтелеком»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</a:t>
            </a:r>
            <a:r>
              <a:rPr lang="en-US" sz="1450" b="1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«Транстелеком»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8240792" y="3845123"/>
            <a:ext cx="5525810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Открытие специальности </a:t>
            </a:r>
            <a:r>
              <a:rPr lang="en-US" sz="1450" dirty="0">
                <a:solidFill>
                  <a:srgbClr val="2D2E3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«Радиотехника, электроника и телекоммуникации»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по целевому заказу.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6574512" y="5412462"/>
            <a:ext cx="555308" cy="22860"/>
          </a:xfrm>
          <a:prstGeom prst="roundRect">
            <a:avLst>
              <a:gd name="adj" fmla="val 121472"/>
            </a:avLst>
          </a:prstGeom>
          <a:solidFill>
            <a:srgbClr val="D8D4D4"/>
          </a:solidFill>
          <a:ln/>
        </p:spPr>
      </p:sp>
      <p:sp>
        <p:nvSpPr>
          <p:cNvPr id="19" name="Shape 17"/>
          <p:cNvSpPr/>
          <p:nvPr/>
        </p:nvSpPr>
        <p:spPr>
          <a:xfrm>
            <a:off x="7106960" y="5215652"/>
            <a:ext cx="416481" cy="416481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20" name="Text 18"/>
          <p:cNvSpPr/>
          <p:nvPr/>
        </p:nvSpPr>
        <p:spPr>
          <a:xfrm>
            <a:off x="7188994" y="5266134"/>
            <a:ext cx="252413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307902" y="5250299"/>
            <a:ext cx="5081707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2026 Год: Оптимизация и Инновации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863798" y="5676781"/>
            <a:ext cx="5525810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Прекращение набора по специальности «Электрооборудование».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863798" y="6296858"/>
            <a:ext cx="5525810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Открытие новой квалификации </a:t>
            </a:r>
            <a:r>
              <a:rPr lang="en-US" sz="1450" dirty="0">
                <a:solidFill>
                  <a:srgbClr val="2D2E3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«Системотехник»</a:t>
            </a: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(Цифровая техника).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863798" y="6916936"/>
            <a:ext cx="5525810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Запуск коммерческой деятельности для финансирования развития и модернизации МТБ.</a:t>
            </a:r>
            <a:endParaRPr lang="en-US" sz="145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735806"/>
            <a:ext cx="7416403" cy="9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Стратегическая Карта Организации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6609278" y="2235518"/>
            <a:ext cx="2356009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Видение: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09278" y="2789039"/>
            <a:ext cx="7157323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Стать ведущим инновационным образовательным центром в области цифровизации, признанным за программы и методы обучения.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609278" y="3566279"/>
            <a:ext cx="2356009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Миссия: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609278" y="4119801"/>
            <a:ext cx="7157323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Создание динамичного пространства с акцентом на коммерциализацию для развития профессиональных компетенций.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609278" y="4897041"/>
            <a:ext cx="2356009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Ценности: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609278" y="5450562"/>
            <a:ext cx="7157323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Инновации, предпринимательская направленность, экономическая устойчивость, эффективность и результативность, ответственность и устойчивость.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609278" y="6227802"/>
            <a:ext cx="2811066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Стратегическая Цель: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6609278" y="6781324"/>
            <a:ext cx="7157323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D38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Стать ведущим инновационным образовательным центром, где коммерциализация является интегральной частью миссии.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350198" y="1976438"/>
            <a:ext cx="22860" cy="5517356"/>
          </a:xfrm>
          <a:prstGeom prst="rect">
            <a:avLst/>
          </a:prstGeom>
          <a:solidFill>
            <a:srgbClr val="2D2E34"/>
          </a:solidFill>
          <a:ln/>
        </p:spPr>
      </p:sp>
      <p:sp>
        <p:nvSpPr>
          <p:cNvPr id="13" name="Скругленный прямоугольник 12"/>
          <p:cNvSpPr/>
          <p:nvPr/>
        </p:nvSpPr>
        <p:spPr>
          <a:xfrm>
            <a:off x="12544425" y="7496175"/>
            <a:ext cx="20764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851</Words>
  <Application>Microsoft Office PowerPoint</Application>
  <PresentationFormat>Произвольный</PresentationFormat>
  <Paragraphs>161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Montserrat Bold</vt:lpstr>
      <vt:lpstr>Montserrat Light</vt:lpstr>
      <vt:lpstr>Calibri</vt:lpstr>
      <vt:lpstr>Source Sans 3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User</cp:lastModifiedBy>
  <cp:revision>2</cp:revision>
  <dcterms:created xsi:type="dcterms:W3CDTF">2025-09-15T11:36:39Z</dcterms:created>
  <dcterms:modified xsi:type="dcterms:W3CDTF">2025-09-15T11:40:29Z</dcterms:modified>
</cp:coreProperties>
</file>